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5" r:id="rId7"/>
    <p:sldId id="286" r:id="rId8"/>
    <p:sldId id="261" r:id="rId9"/>
    <p:sldId id="287" r:id="rId10"/>
    <p:sldId id="262" r:id="rId11"/>
    <p:sldId id="263" r:id="rId12"/>
    <p:sldId id="288" r:id="rId13"/>
    <p:sldId id="283" r:id="rId14"/>
    <p:sldId id="273" r:id="rId15"/>
    <p:sldId id="284" r:id="rId16"/>
    <p:sldId id="266" r:id="rId17"/>
    <p:sldId id="271" r:id="rId18"/>
    <p:sldId id="272" r:id="rId19"/>
    <p:sldId id="274" r:id="rId20"/>
    <p:sldId id="275" r:id="rId21"/>
    <p:sldId id="276" r:id="rId22"/>
    <p:sldId id="277" r:id="rId23"/>
    <p:sldId id="267" r:id="rId24"/>
    <p:sldId id="278" r:id="rId25"/>
    <p:sldId id="279" r:id="rId26"/>
    <p:sldId id="280" r:id="rId27"/>
    <p:sldId id="281" r:id="rId28"/>
    <p:sldId id="289" r:id="rId29"/>
    <p:sldId id="269" r:id="rId30"/>
    <p:sldId id="268" r:id="rId31"/>
    <p:sldId id="270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Lato" panose="020F0502020204030203" pitchFamily="34" charset="77"/>
      <p:regular r:id="rId35"/>
      <p:bold r:id="rId36"/>
      <p:italic r:id="rId37"/>
      <p:boldItalic r:id="rId38"/>
    </p:embeddedFont>
    <p:embeddedFont>
      <p:font typeface="Raleway" panose="020B0503030101060003" pitchFamily="34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7"/>
    <p:restoredTop sz="83117"/>
  </p:normalViewPr>
  <p:slideViewPr>
    <p:cSldViewPr snapToGrid="0">
      <p:cViewPr varScale="1">
        <p:scale>
          <a:sx n="100" d="100"/>
          <a:sy n="100" d="100"/>
        </p:scale>
        <p:origin x="3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56cb0931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56cb0931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6cb0931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6cb0931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intended application.</a:t>
            </a:r>
            <a:r>
              <a:rPr lang="zh-CN" altLang="en-US" dirty="0"/>
              <a:t> </a:t>
            </a:r>
            <a:r>
              <a:rPr lang="en-US" altLang="zh-CN" dirty="0"/>
              <a:t>The garment-from-garment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does not guarantee that</a:t>
            </a:r>
            <a:r>
              <a:rPr lang="zh-CN" altLang="en-US" dirty="0"/>
              <a:t> </a:t>
            </a:r>
            <a:r>
              <a:rPr lang="en-US" altLang="zh-CN" dirty="0"/>
              <a:t>any estimated garment</a:t>
            </a:r>
            <a:r>
              <a:rPr lang="zh-CN" altLang="en-US" dirty="0"/>
              <a:t> </a:t>
            </a:r>
            <a:r>
              <a:rPr lang="en-US" altLang="zh-CN" dirty="0"/>
              <a:t>shape will fit the body mesh of our choice. Hence, if the intended</a:t>
            </a:r>
            <a:r>
              <a:rPr lang="zh-CN" altLang="en-US" dirty="0"/>
              <a:t> </a:t>
            </a:r>
            <a:r>
              <a:rPr lang="en-US" altLang="zh-CN" dirty="0"/>
              <a:t>application is to dress human meshes, we 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garment-from-body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 err="1"/>
              <a:t>representatio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6cb09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6cb093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Input channel: 64x64x3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94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6cb09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6cb093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simply concatenating the images along the channel dimension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then passing them through an architecture similar to the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single-view one described above performs worse than the networks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trained on single-view input only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reason for this would be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including a complementary view at the early stages of the network,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same amount of training data, might inflict noise in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system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twice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doubles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34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6cb09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6cb093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23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65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err="1"/>
              <a:t>ƛ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weighting</a:t>
            </a:r>
            <a:r>
              <a:rPr lang="zh-CN" altLang="en-US"/>
              <a:t> </a:t>
            </a:r>
            <a:r>
              <a:rPr lang="en-US" altLang="zh-CN"/>
              <a:t>term</a:t>
            </a:r>
            <a:r>
              <a:rPr lang="zh-CN" altLang="en-US"/>
              <a:t> </a:t>
            </a:r>
            <a:r>
              <a:rPr lang="en-US" altLang="zh-CN"/>
              <a:t>set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user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controls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influence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normals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opposed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vertex</a:t>
            </a:r>
            <a:r>
              <a:rPr lang="zh-CN" altLang="en-US"/>
              <a:t> </a:t>
            </a:r>
            <a:r>
              <a:rPr lang="en-US" altLang="zh-CN"/>
              <a:t>positions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stretching</a:t>
            </a:r>
            <a:r>
              <a:rPr lang="zh-CN" altLang="en-US"/>
              <a:t> </a:t>
            </a:r>
            <a:r>
              <a:rPr lang="en-US" altLang="zh-CN"/>
              <a:t>term</a:t>
            </a:r>
            <a:r>
              <a:rPr lang="zh-CN" altLang="en-US"/>
              <a:t> </a:t>
            </a:r>
            <a:r>
              <a:rPr lang="en-US" altLang="zh-CN"/>
              <a:t>(set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3)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dot</a:t>
            </a:r>
            <a:r>
              <a:rPr lang="zh-CN" altLang="en-US"/>
              <a:t> </a:t>
            </a:r>
            <a:r>
              <a:rPr lang="en-US" altLang="zh-CN"/>
              <a:t>product,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when</a:t>
            </a:r>
            <a:r>
              <a:rPr lang="zh-CN" altLang="en-US"/>
              <a:t> </a:t>
            </a:r>
            <a:r>
              <a:rPr lang="en-US" altLang="zh-CN"/>
              <a:t>combined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cubic</a:t>
            </a:r>
            <a:r>
              <a:rPr lang="zh-CN" altLang="en-US"/>
              <a:t> </a:t>
            </a:r>
            <a:r>
              <a:rPr lang="en-US" altLang="zh-CN"/>
              <a:t>exponential,</a:t>
            </a:r>
            <a:r>
              <a:rPr lang="zh-CN" altLang="en-US"/>
              <a:t> </a:t>
            </a:r>
            <a:r>
              <a:rPr lang="en-US" altLang="zh-CN"/>
              <a:t>gives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weight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penalization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estimated</a:t>
            </a:r>
            <a:r>
              <a:rPr lang="zh-CN" altLang="en-US"/>
              <a:t> </a:t>
            </a:r>
            <a:r>
              <a:rPr lang="en-US" altLang="zh-CN"/>
              <a:t>normal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form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large</a:t>
            </a:r>
            <a:r>
              <a:rPr lang="zh-CN" altLang="en-US"/>
              <a:t> </a:t>
            </a:r>
            <a:r>
              <a:rPr lang="en-US" altLang="zh-CN"/>
              <a:t>angle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respect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ground</a:t>
            </a:r>
            <a:r>
              <a:rPr lang="zh-CN" altLang="en-US"/>
              <a:t> </a:t>
            </a:r>
            <a:r>
              <a:rPr lang="en-US" altLang="zh-CN"/>
              <a:t>truth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8749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especially in cases where the input pose or body</a:t>
            </a:r>
            <a:r>
              <a:rPr lang="zh-CN" altLang="en-US" dirty="0"/>
              <a:t> </a:t>
            </a:r>
            <a:r>
              <a:rPr lang="en-US" dirty="0"/>
              <a:t>shape is very different from the shapes and poses that we consider</a:t>
            </a:r>
            <a:r>
              <a:rPr lang="zh-CN" altLang="en-US" dirty="0"/>
              <a:t> </a:t>
            </a:r>
            <a:r>
              <a:rPr lang="en-US" dirty="0"/>
              <a:t>during our training stage</a:t>
            </a:r>
            <a:r>
              <a:rPr lang="en-US" altLang="zh-C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iterate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rid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interpenetration</a:t>
            </a:r>
            <a:r>
              <a:rPr lang="zh-CN" altLang="en-US" dirty="0"/>
              <a:t> </a:t>
            </a:r>
            <a:r>
              <a:rPr lang="en-US" altLang="zh-CN" dirty="0"/>
              <a:t>entirely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46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underdetermined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infinitely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solutions,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regularize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30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6cb0931a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6cb0931a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v~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current</a:t>
            </a:r>
            <a:r>
              <a:rPr lang="zh-CN" altLang="en-US"/>
              <a:t> </a:t>
            </a:r>
            <a:r>
              <a:rPr lang="en-US" altLang="zh-CN"/>
              <a:t>position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vertex</a:t>
            </a:r>
            <a:r>
              <a:rPr lang="zh-CN" altLang="en-US"/>
              <a:t> </a:t>
            </a:r>
            <a:r>
              <a:rPr lang="en-US" altLang="zh-CN" err="1"/>
              <a:t>i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V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set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vertices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B</a:t>
            </a:r>
            <a:r>
              <a:rPr lang="en-US" altLang="zh-CN" baseline="-25000"/>
              <a:t>i</a:t>
            </a:r>
            <a:r>
              <a:rPr lang="zh-CN" altLang="en-US" baseline="-25000"/>
              <a:t> </a:t>
            </a:r>
            <a:r>
              <a:rPr lang="en-US" altLang="zh-CN" baseline="0"/>
              <a:t>the</a:t>
            </a:r>
            <a:r>
              <a:rPr lang="zh-CN" altLang="en-US" baseline="0"/>
              <a:t> </a:t>
            </a:r>
            <a:r>
              <a:rPr lang="en-US" altLang="zh-CN" baseline="0"/>
              <a:t>list</a:t>
            </a:r>
            <a:r>
              <a:rPr lang="zh-CN" altLang="en-US" baseline="0"/>
              <a:t> </a:t>
            </a:r>
            <a:r>
              <a:rPr lang="en-US" altLang="zh-CN" baseline="0"/>
              <a:t>of</a:t>
            </a:r>
            <a:r>
              <a:rPr lang="zh-CN" altLang="en-US" baseline="0"/>
              <a:t> </a:t>
            </a:r>
            <a:r>
              <a:rPr lang="en-US" altLang="zh-CN" baseline="0"/>
              <a:t>neighboring</a:t>
            </a:r>
            <a:r>
              <a:rPr lang="zh-CN" altLang="en-US" baseline="0"/>
              <a:t> </a:t>
            </a:r>
            <a:r>
              <a:rPr lang="en-US" altLang="zh-CN" baseline="0"/>
              <a:t>vertices</a:t>
            </a:r>
            <a:r>
              <a:rPr lang="zh-CN" altLang="en-US" baseline="0"/>
              <a:t> </a:t>
            </a:r>
            <a:r>
              <a:rPr lang="en-US" altLang="zh-CN" baseline="0"/>
              <a:t>of</a:t>
            </a:r>
            <a:r>
              <a:rPr lang="zh-CN" altLang="en-US" baseline="0"/>
              <a:t> </a:t>
            </a:r>
            <a:r>
              <a:rPr lang="en-US" altLang="zh-CN" baseline="0"/>
              <a:t>vertex</a:t>
            </a:r>
            <a:r>
              <a:rPr lang="zh-CN" altLang="en-US" baseline="0"/>
              <a:t> </a:t>
            </a:r>
            <a:r>
              <a:rPr lang="en-US" altLang="zh-CN" baseline="0" err="1"/>
              <a:t>i</a:t>
            </a:r>
            <a:endParaRPr lang="en-US" altLang="zh-CN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0"/>
          </a:p>
        </p:txBody>
      </p:sp>
    </p:spTree>
    <p:extLst>
      <p:ext uri="{BB962C8B-B14F-4D97-AF65-F5344CB8AC3E}">
        <p14:creationId xmlns:p14="http://schemas.microsoft.com/office/powerpoint/2010/main" val="2054980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6cb0931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6cb0931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88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6cb093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6cb093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evaluate it on</a:t>
            </a:r>
            <a:r>
              <a:rPr lang="zh-CN" altLang="en-US" dirty="0"/>
              <a:t> </a:t>
            </a:r>
            <a:r>
              <a:rPr lang="en-US" dirty="0"/>
              <a:t>synthetic and real images and videos, both qualitatively and quantitatively.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6cb093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6cb093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6cb093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6cb093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37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6cb093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6cb093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283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6cb0931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6cb0931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50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6cb0931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6cb0931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6cb0931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6cb0931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6cb0931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6cb0931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6cb0931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6cb0931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6cb0931a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6cb0931a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Shading of the image to recovery the depth map for the initial garment, and reintroduce the details from the initial garment to the updated garment shape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6cb0931a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6cb0931a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SCAPE (Shape Completion and Animation for People)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DRAPE</a:t>
            </a:r>
            <a:r>
              <a:rPr lang="zh-CN" altLang="en-US" dirty="0"/>
              <a:t> </a:t>
            </a:r>
            <a:r>
              <a:rPr lang="en-GB" dirty="0"/>
              <a:t>(</a:t>
            </a:r>
            <a:r>
              <a:rPr lang="en-GB" dirty="0" err="1"/>
              <a:t>DRessing</a:t>
            </a:r>
            <a:r>
              <a:rPr lang="en-GB" dirty="0"/>
              <a:t> Any </a:t>
            </a:r>
            <a:r>
              <a:rPr lang="en-GB" dirty="0" err="1"/>
              <a:t>PErson</a:t>
            </a:r>
            <a:r>
              <a:rPr lang="en-GB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6cb0931a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6cb0931a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SCAPE (Shape Completion and Animation for People)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DRAPE(</a:t>
            </a:r>
            <a:r>
              <a:rPr lang="en-GB" dirty="0" err="1"/>
              <a:t>DRessing</a:t>
            </a:r>
            <a:r>
              <a:rPr lang="en-GB" dirty="0"/>
              <a:t> Any </a:t>
            </a:r>
            <a:r>
              <a:rPr lang="en-GB" dirty="0" err="1"/>
              <a:t>PErson</a:t>
            </a:r>
            <a:r>
              <a:rPr lang="en-GB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 is to obtain the correct global 3D shape,</a:t>
            </a:r>
            <a:r>
              <a:rPr lang="zh-CN" altLang="en-US" dirty="0"/>
              <a:t> </a:t>
            </a:r>
            <a:r>
              <a:rPr lang="en-GB" dirty="0"/>
              <a:t>possibly with plausible high-frequency deformations (such as wrinkles and folds), ready to be used in applications such as virtual avatars</a:t>
            </a:r>
            <a:r>
              <a:rPr lang="en-US" altLang="zh-CN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5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6cb0931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6cb0931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6cb0931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6cb0931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Picked 10 meshes, from a dataset of 1500 male meshes, generated by a statistical human shape model, covering major variations in body types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For animation we utilize varying motions such as walking, running, jumping, turning, dancing, and boxing sequences, represented as 3D skeletons and extracted from an available motion capture dataset</a:t>
            </a:r>
            <a:r>
              <a:rPr lang="en-GB" altLang="zh-CN" dirty="0"/>
              <a:t>, </a:t>
            </a:r>
            <a:r>
              <a:rPr lang="en-GB" dirty="0"/>
              <a:t>adding up to 20 minutes of motions.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We attach the skeletons to the human</a:t>
            </a:r>
            <a:r>
              <a:rPr lang="zh-CN" altLang="en-US" dirty="0"/>
              <a:t> </a:t>
            </a:r>
            <a:r>
              <a:rPr lang="en-US" dirty="0"/>
              <a:t>shapes with an automatic method that computes skinning</a:t>
            </a:r>
            <a:r>
              <a:rPr lang="zh-CN" altLang="en-US" dirty="0"/>
              <a:t> </a:t>
            </a:r>
            <a:r>
              <a:rPr lang="en-US" dirty="0"/>
              <a:t>weights</a:t>
            </a:r>
            <a:r>
              <a:rPr lang="zh-CN" altLang="en-US" dirty="0"/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by augmenting its implementation with our</a:t>
            </a:r>
            <a:r>
              <a:rPr lang="zh-CN" altLang="en-US" dirty="0"/>
              <a:t> </a:t>
            </a:r>
            <a:r>
              <a:rPr lang="en-US" dirty="0"/>
              <a:t>motion capture skeleton. Each motion pose is then represented as</a:t>
            </a:r>
            <a:r>
              <a:rPr lang="zh-CN" altLang="en-US" dirty="0"/>
              <a:t> </a:t>
            </a:r>
            <a:r>
              <a:rPr lang="en-US" dirty="0"/>
              <a:t>a transformation relative to a T-pose, scaled to the size of the corresponding</a:t>
            </a:r>
            <a:r>
              <a:rPr lang="zh-CN" altLang="en-US" dirty="0"/>
              <a:t> </a:t>
            </a:r>
            <a:r>
              <a:rPr lang="en-US" dirty="0"/>
              <a:t>auto-rigged bones and mesh.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meshes are animated</a:t>
            </a:r>
            <a:r>
              <a:rPr lang="zh-CN" altLang="en-US" dirty="0"/>
              <a:t> </a:t>
            </a:r>
            <a:r>
              <a:rPr lang="en-US" dirty="0"/>
              <a:t>applying Dual Quaternion Skinning</a:t>
            </a:r>
            <a:r>
              <a:rPr lang="zh-CN" altLang="en-US" dirty="0"/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in (b).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Garment Design: </a:t>
            </a:r>
            <a:r>
              <a:rPr lang="en-GB" dirty="0" err="1"/>
              <a:t>Marvelous</a:t>
            </a:r>
            <a:r>
              <a:rPr lang="en-GB" dirty="0"/>
              <a:t> Designer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Garment Simulation: </a:t>
            </a:r>
            <a:r>
              <a:rPr lang="en-GB" dirty="0" err="1"/>
              <a:t>ARCSim</a:t>
            </a:r>
            <a:r>
              <a:rPr lang="en-GB" dirty="0"/>
              <a:t> physically based simulation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run our simulations at 30 FPS, which results in approximately 15000 shapes per character and per garment (with the resolution of 6500 vertices, and 12800 triangles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Rendering: Mitsuba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garment material is set to be diffuse due to Lambertian assumptions and the </a:t>
            </a:r>
            <a:r>
              <a:rPr lang="en-GB" dirty="0" err="1"/>
              <a:t>color</a:t>
            </a:r>
            <a:r>
              <a:rPr lang="en-GB" dirty="0"/>
              <a:t> is randomly sampled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realistic sun-sky emitter varying its 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camera pose is also varied to capture view-point changes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38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DeepGarment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3D Garment Shape Estimation from a Single Image</a:t>
            </a:r>
            <a:endParaRPr sz="24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2697325"/>
            <a:ext cx="76881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R.Danerek, E.Dibra, C.Oztireli, R.Ziegler, M.Gross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ETH Zurich, Vizrt Switzerland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Garment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br>
              <a:rPr lang="en-US" altLang="zh-CN" dirty="0"/>
            </a:b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zh-CN" sz="1400" dirty="0"/>
              <a:t>L</a:t>
            </a:r>
            <a:r>
              <a:rPr lang="en-GB" sz="1400" dirty="0"/>
              <a:t>earn the deformation (simply represented as the vertex displacement) from a reference mesh (either a garment mesh or a body mesh, depending on the application) with respect to image observations using a CNN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sz="1400" dirty="0"/>
              <a:t>Given an input image,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GB" sz="1400" dirty="0"/>
              <a:t>system masks the garment, and feeds it as an input to a specialized CNN, trained end-to-end to regress to 3D garment vertex deformations or offsets from a template mesh or human body</a:t>
            </a:r>
          </a:p>
          <a:p>
            <a:pPr marL="0" indent="0">
              <a:spcAft>
                <a:spcPts val="1600"/>
              </a:spcAft>
              <a:buNone/>
            </a:pPr>
            <a:endParaRPr lang="en-GB" sz="1400" dirty="0"/>
          </a:p>
          <a:p>
            <a:pPr marL="0" indent="0">
              <a:spcAft>
                <a:spcPts val="1600"/>
              </a:spcAft>
              <a:buNone/>
            </a:pPr>
            <a:endParaRPr lang="en-GB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Deformation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82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dirty="0"/>
              <a:t>2 different representations for garment deformation</a:t>
            </a:r>
          </a:p>
          <a:p>
            <a:pPr marL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dirty="0"/>
              <a:t>Both are based on the idea of vertex displacements, with different reference meshes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b="1" dirty="0">
                <a:solidFill>
                  <a:schemeClr val="bg2"/>
                </a:solidFill>
              </a:rPr>
              <a:t>Garment-from-Garment Shape Representation</a:t>
            </a:r>
            <a:r>
              <a:rPr lang="en-GB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displacements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reference garment mesh which is dressed on a</a:t>
            </a:r>
            <a:r>
              <a:rPr lang="zh-CN" altLang="en-US" dirty="0"/>
              <a:t> </a:t>
            </a:r>
            <a:r>
              <a:rPr lang="en-US" altLang="zh-CN" dirty="0"/>
              <a:t>character in a T-pose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b="1" dirty="0">
                <a:solidFill>
                  <a:schemeClr val="bg2"/>
                </a:solidFill>
              </a:rPr>
              <a:t>Garment-from-Body Shape Representation</a:t>
            </a:r>
            <a:r>
              <a:rPr lang="en-GB" dirty="0"/>
              <a:t>: </a:t>
            </a:r>
            <a:r>
              <a:rPr lang="en-US" altLang="zh-CN" dirty="0"/>
              <a:t>offset from a body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dirty="0"/>
              <a:t>Displacement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coordinates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B001-55E2-CC47-8DA5-54CA2A78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930F2-9305-6242-BDF4-1B6A6071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7688700" cy="1043466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US" dirty="0"/>
              <a:t>Segment out the garment from the background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200" dirty="0"/>
              <a:t>An accurate segmentation is obtained by assuming a background model, utilizing Gaussian Mixture Models to learn a background model, and finally segmenting with </a:t>
            </a:r>
            <a:r>
              <a:rPr lang="en-US" sz="1200" dirty="0" err="1"/>
              <a:t>graphcuts</a:t>
            </a:r>
            <a:endParaRPr lang="en-US" sz="1200" dirty="0"/>
          </a:p>
          <a:p>
            <a:pPr marL="146050" indent="0">
              <a:lnSpc>
                <a:spcPct val="150000"/>
              </a:lnSpc>
              <a:buNone/>
            </a:pPr>
            <a:endParaRPr lang="en-US" sz="1200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65BA4571-0D4B-C147-9840-1F2FAA8C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85" y="3122341"/>
            <a:ext cx="5754029" cy="19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Single-View Architecture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B4A4F-8AF5-9F4B-A370-1B470BD281B6}"/>
              </a:ext>
            </a:extLst>
          </p:cNvPr>
          <p:cNvGrpSpPr/>
          <p:nvPr/>
        </p:nvGrpSpPr>
        <p:grpSpPr>
          <a:xfrm>
            <a:off x="2159000" y="2159157"/>
            <a:ext cx="4826000" cy="2298700"/>
            <a:chOff x="2038350" y="2008187"/>
            <a:chExt cx="4826000" cy="2298700"/>
          </a:xfrm>
        </p:grpSpPr>
        <p:pic>
          <p:nvPicPr>
            <p:cNvPr id="5" name="Picture 4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D131B099-4E73-5C4C-A30B-A8CE00DDF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8350" y="2426053"/>
              <a:ext cx="3238500" cy="1841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17AE29-4743-0944-98EF-D3C44308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2550" y="2008187"/>
              <a:ext cx="1701800" cy="2298700"/>
            </a:xfrm>
            <a:prstGeom prst="rect">
              <a:avLst/>
            </a:prstGeom>
          </p:spPr>
        </p:pic>
      </p:grpSp>
      <p:sp>
        <p:nvSpPr>
          <p:cNvPr id="13" name="Google Shape;142;p22">
            <a:extLst>
              <a:ext uri="{FF2B5EF4-FFF2-40B4-BE49-F238E27FC236}">
                <a16:creationId xmlns:a16="http://schemas.microsoft.com/office/drawing/2014/main" id="{E311211F-4699-654C-8148-C9F3C583E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3265" y="1953864"/>
            <a:ext cx="7688700" cy="676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en-GB" dirty="0"/>
              <a:t> are masked and resized to 64x64 pixel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21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Two</a:t>
            </a:r>
            <a:r>
              <a:rPr lang="en-GB"/>
              <a:t>-View Architecture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/>
              <a:t>Utilize the information</a:t>
            </a:r>
            <a:r>
              <a:rPr lang="zh-CN" altLang="en-US" dirty="0"/>
              <a:t> </a:t>
            </a:r>
            <a:r>
              <a:rPr lang="en-US" altLang="zh-CN" dirty="0"/>
              <a:t>from the</a:t>
            </a:r>
            <a:r>
              <a:rPr lang="zh-CN" altLang="en-US" dirty="0"/>
              <a:t> </a:t>
            </a:r>
            <a:r>
              <a:rPr lang="en-US" altLang="zh-CN" dirty="0"/>
              <a:t>multi-view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altLang="zh-CN" dirty="0"/>
              <a:t>C</a:t>
            </a:r>
            <a:r>
              <a:rPr lang="en-US" dirty="0"/>
              <a:t>ombine information coming from multiple views at a</a:t>
            </a:r>
            <a:r>
              <a:rPr lang="zh-CN" altLang="en-US" dirty="0"/>
              <a:t> </a:t>
            </a:r>
            <a:r>
              <a:rPr lang="en-US" dirty="0"/>
              <a:t>later stage by separately training two similar CNN-s on each view,</a:t>
            </a:r>
            <a:r>
              <a:rPr lang="zh-CN" altLang="en-US" dirty="0"/>
              <a:t> </a:t>
            </a:r>
            <a:r>
              <a:rPr lang="en-US" dirty="0"/>
              <a:t>and then concatenating the outputs of the last convolutional layer</a:t>
            </a:r>
            <a:r>
              <a:rPr lang="zh-CN" altLang="en-US" dirty="0"/>
              <a:t> </a:t>
            </a:r>
            <a:r>
              <a:rPr lang="en-US" dirty="0"/>
              <a:t>of each CNN through a view-pooling layer that performs either a</a:t>
            </a:r>
            <a:r>
              <a:rPr lang="zh-CN" altLang="en-US" dirty="0"/>
              <a:t> </a:t>
            </a:r>
            <a:r>
              <a:rPr lang="en-US" dirty="0"/>
              <a:t>max or a concatenation operation</a:t>
            </a:r>
          </a:p>
          <a:p>
            <a:pPr marL="146050" indent="0"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0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Two</a:t>
            </a:r>
            <a:r>
              <a:rPr lang="en-GB"/>
              <a:t>-View Architecture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5ED60-C8C2-C848-B6E2-074684D2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1868138"/>
            <a:ext cx="5378450" cy="31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Loss Layer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Loss function: measures the error between the parameters of the estimated and the ground truth meshes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Compute the mean squared error over vertex positions</a:t>
                </a:r>
              </a:p>
              <a:p>
                <a:pPr marL="0" lv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𝐺𝑇</m:t>
                              </m:r>
                            </m:sup>
                          </m:sSup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𝐺𝑇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ar-AE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  <a:blipFill>
                <a:blip r:embed="rId3"/>
                <a:stretch>
                  <a:fillRect b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Layer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Loss function: measures the error between the parameters of the estimated and the ground truth meshes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Regress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PCA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component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coefficient,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weighted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</a:p>
              <a:p>
                <a:pPr marL="0" lv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𝑃𝐶𝐴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𝐺𝑇</m:t>
                              </m:r>
                            </m:sup>
                          </m:sSup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</m:sSub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𝐺𝑇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lvl="0" indent="0">
                  <a:spcBef>
                    <a:spcPts val="1600"/>
                  </a:spcBef>
                  <a:buNone/>
                </a:pPr>
                <a:r>
                  <a:rPr lang="en-US" altLang="zh-CN" dirty="0" err="1"/>
                  <a:t>w</a:t>
                </a:r>
                <a:r>
                  <a:rPr lang="en-US" altLang="zh-CN" baseline="-25000" dirty="0" err="1"/>
                  <a:t>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PCA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ratio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corresponding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i-th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principal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component,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component</a:t>
                </a:r>
                <a:endParaRPr lang="ar-AE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  <a:blipFill>
                <a:blip r:embed="rId3"/>
                <a:stretch>
                  <a:fillRect b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6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Layer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capture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curvature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folds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wrinkles,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integrating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through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At each training iteration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compute the normal</a:t>
                </a:r>
                <a:r>
                  <a:rPr lang="zh-CN" altLang="en-US" dirty="0"/>
                  <a:t> </a:t>
                </a:r>
                <a:r>
                  <a:rPr lang="en-US" dirty="0"/>
                  <a:t>of the estimated vertices and compare them to the ground truth normal</a:t>
                </a:r>
                <a:r>
                  <a:rPr lang="zh-CN" altLang="en-US" dirty="0"/>
                  <a:t> </a:t>
                </a:r>
                <a:r>
                  <a:rPr lang="en-US" dirty="0"/>
                  <a:t>computed on the ground truth garment meshes</a:t>
                </a:r>
              </a:p>
              <a:p>
                <a:pPr marL="0" lv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𝐺𝑇</m:t>
                              </m:r>
                            </m:sup>
                          </m:sSup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</m:sSub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𝐺𝑇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ar-AE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2227311"/>
              </a:xfrm>
              <a:prstGeom prst="rect">
                <a:avLst/>
              </a:prstGeom>
              <a:blipFill>
                <a:blip r:embed="rId3"/>
                <a:stretch>
                  <a:fillRect b="-28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16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Interpenetration</a:t>
            </a:r>
            <a:r>
              <a:rPr lang="zh-CN" altLang="en-US"/>
              <a:t> </a:t>
            </a:r>
            <a:r>
              <a:rPr lang="en-US" altLang="zh-CN"/>
              <a:t>Handling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15607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1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US" altLang="zh-CN" dirty="0"/>
                  <a:t>Estimated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mesh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perfectly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inside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</a:p>
              <a:p>
                <a:pPr marL="146050" indent="0">
                  <a:buNone/>
                </a:pPr>
                <a:endParaRPr lang="en-US" dirty="0"/>
              </a:p>
              <a:p>
                <a:pPr marL="146050" indent="0">
                  <a:buNone/>
                </a:pPr>
                <a:r>
                  <a:rPr lang="en-US" altLang="zh-CN" dirty="0"/>
                  <a:t>E</a:t>
                </a:r>
                <a:r>
                  <a:rPr lang="en-US" dirty="0"/>
                  <a:t>mploy a least squares energy</a:t>
                </a:r>
                <a:r>
                  <a:rPr lang="zh-CN" altLang="en-US" dirty="0"/>
                  <a:t> </a:t>
                </a:r>
                <a:r>
                  <a:rPr lang="en-US" dirty="0"/>
                  <a:t>minimization</a:t>
                </a:r>
                <a:r>
                  <a:rPr lang="zh-CN" altLang="en-US" dirty="0"/>
                  <a:t> </a:t>
                </a:r>
                <a:r>
                  <a:rPr lang="en-US" dirty="0"/>
                  <a:t>to push the interpenetrating</a:t>
                </a:r>
                <a:r>
                  <a:rPr lang="zh-CN" altLang="en-US" dirty="0"/>
                  <a:t> </a:t>
                </a:r>
                <a:r>
                  <a:rPr lang="en-US" dirty="0"/>
                  <a:t>vertices out of the body mesh.</a:t>
                </a:r>
              </a:p>
              <a:p>
                <a:pPr marL="146050" indent="0">
                  <a:buNone/>
                </a:pPr>
                <a:endParaRPr lang="en-US" dirty="0"/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𝑝𝑐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4"/>
                <a:ext cx="7688700" cy="1560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4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Recover the 3D shape of a garment from a single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clothing, indoor, shirt, wall&#13;&#10;&#13;&#10;Description automatically generated">
            <a:extLst>
              <a:ext uri="{FF2B5EF4-FFF2-40B4-BE49-F238E27FC236}">
                <a16:creationId xmlns:a16="http://schemas.microsoft.com/office/drawing/2014/main" id="{962D2F7A-7C91-664C-880C-7E8A7235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571750"/>
            <a:ext cx="635000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Interpenetration</a:t>
            </a:r>
            <a:r>
              <a:rPr lang="zh-CN" altLang="en-US"/>
              <a:t> </a:t>
            </a:r>
            <a:r>
              <a:rPr lang="en-US" altLang="zh-CN"/>
              <a:t>Handling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1890688"/>
                <a:ext cx="7688700" cy="2797926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indent="0">
                  <a:spcBef>
                    <a:spcPts val="1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interpenetration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push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interpenetrating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mesh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𝑝𝑐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garment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located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inside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negative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ensure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garment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safely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1890688"/>
                <a:ext cx="7688700" cy="2797926"/>
              </a:xfrm>
              <a:prstGeom prst="rect">
                <a:avLst/>
              </a:prstGeom>
              <a:blipFill>
                <a:blip r:embed="rId3"/>
                <a:stretch>
                  <a:fillRect t="-4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79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Interpenetration</a:t>
            </a:r>
            <a:r>
              <a:rPr lang="zh-CN" altLang="en-US"/>
              <a:t> </a:t>
            </a:r>
            <a:r>
              <a:rPr lang="en-US" altLang="zh-CN"/>
              <a:t>Handling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1917582"/>
                <a:ext cx="7688700" cy="2744138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1" anchor="t" anchorCtr="0">
                <a:noAutofit/>
              </a:bodyPr>
              <a:lstStyle/>
              <a:p>
                <a:pPr marL="0" indent="0">
                  <a:spcBef>
                    <a:spcPts val="1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smoothness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smoothly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respect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their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neighbors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-US" altLang="zh-CN" dirty="0"/>
                  <a:t>Prevent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undesirable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spikes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interpenetrating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body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zh-CN" altLang="en-US" dirty="0"/>
                  <a:t> </a:t>
                </a:r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1917582"/>
                <a:ext cx="7688700" cy="2744138"/>
              </a:xfrm>
              <a:prstGeom prst="rect">
                <a:avLst/>
              </a:prstGeom>
              <a:blipFill>
                <a:blip r:embed="rId3"/>
                <a:stretch>
                  <a:fillRect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61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Interpenetration</a:t>
            </a:r>
            <a:r>
              <a:rPr lang="zh-CN" altLang="en-US"/>
              <a:t> </a:t>
            </a:r>
            <a:r>
              <a:rPr lang="en-US" altLang="zh-CN"/>
              <a:t>Handling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Google Shape;14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2023118"/>
                <a:ext cx="7688700" cy="15607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indent="0">
                  <a:spcBef>
                    <a:spcPts val="1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damping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positions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changed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mesh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zh-CN" altLang="en-US" dirty="0"/>
                  <a:t> </a:t>
                </a:r>
                <a:endParaRPr lang="en-US" dirty="0"/>
              </a:p>
              <a:p>
                <a:pPr marL="0" indent="0">
                  <a:spcBef>
                    <a:spcPts val="1600"/>
                  </a:spcBef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148" name="Google Shape;14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2023118"/>
                <a:ext cx="7688700" cy="1560797"/>
              </a:xfrm>
              <a:prstGeom prst="rect">
                <a:avLst/>
              </a:prstGeom>
              <a:blipFill>
                <a:blip r:embed="rId3"/>
                <a:stretch>
                  <a:fillRect t="-7258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26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100000</a:t>
            </a:r>
            <a:r>
              <a:rPr lang="zh-CN" altLang="en-US" dirty="0"/>
              <a:t> </a:t>
            </a:r>
            <a:r>
              <a:rPr lang="en-US" altLang="zh-CN" dirty="0"/>
              <a:t>T-shirt</a:t>
            </a:r>
            <a:r>
              <a:rPr lang="zh-CN" altLang="en-US" dirty="0"/>
              <a:t> </a:t>
            </a:r>
            <a:r>
              <a:rPr lang="en-US" altLang="zh-CN" dirty="0"/>
              <a:t>meshes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bodies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shapes</a:t>
            </a:r>
            <a:r>
              <a:rPr lang="zh-CN" altLang="en-US" dirty="0"/>
              <a:t> </a:t>
            </a:r>
            <a:r>
              <a:rPr lang="en-US" altLang="zh-CN" dirty="0"/>
              <a:t>creating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dress</a:t>
            </a:r>
            <a:r>
              <a:rPr lang="zh-CN" altLang="en-US" dirty="0"/>
              <a:t> </a:t>
            </a:r>
            <a:r>
              <a:rPr lang="en-US" altLang="zh-CN" dirty="0"/>
              <a:t>meshes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D</a:t>
            </a:r>
            <a:r>
              <a:rPr lang="en-US" dirty="0"/>
              <a:t>ataset consists of purely synthetic</a:t>
            </a:r>
            <a:r>
              <a:rPr lang="zh-CN" altLang="en-US" dirty="0"/>
              <a:t> </a:t>
            </a:r>
            <a:r>
              <a:rPr lang="en-US" dirty="0"/>
              <a:t>images, hence the training has never seen a real image, but is still</a:t>
            </a:r>
            <a:r>
              <a:rPr lang="zh-CN" altLang="en-US" dirty="0"/>
              <a:t> </a:t>
            </a:r>
            <a:r>
              <a:rPr lang="en-US" dirty="0"/>
              <a:t>able to capture plausible low-frequency deformations on real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5" name="Picture 4" descr="A picture containing photo, different, showing&#13;&#10;&#13;&#10;Description automatically generated">
            <a:extLst>
              <a:ext uri="{FF2B5EF4-FFF2-40B4-BE49-F238E27FC236}">
                <a16:creationId xmlns:a16="http://schemas.microsoft.com/office/drawing/2014/main" id="{6CD6DF3F-FD54-804E-A0E9-9F584532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07" y="1318650"/>
            <a:ext cx="5312342" cy="32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59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" name="Picture 2" descr="A picture containing yellow, different&#13;&#10;&#13;&#10;Description automatically generated">
            <a:extLst>
              <a:ext uri="{FF2B5EF4-FFF2-40B4-BE49-F238E27FC236}">
                <a16:creationId xmlns:a16="http://schemas.microsoft.com/office/drawing/2014/main" id="{497776C5-74C2-B84E-9917-5B44B25D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282" y="1042588"/>
            <a:ext cx="4827012" cy="38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6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4" name="Picture 3" descr="A close up of a white wall&#13;&#10;&#13;&#10;Description automatically generated">
            <a:extLst>
              <a:ext uri="{FF2B5EF4-FFF2-40B4-BE49-F238E27FC236}">
                <a16:creationId xmlns:a16="http://schemas.microsoft.com/office/drawing/2014/main" id="{3B356ED6-78D2-7D43-9689-5F369784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33" y="578179"/>
            <a:ext cx="3888121" cy="4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0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4" name="Picture 3" descr="A picture containing photo, different, indoor, showing&#13;&#10;&#13;&#10;Description automatically generated">
            <a:extLst>
              <a:ext uri="{FF2B5EF4-FFF2-40B4-BE49-F238E27FC236}">
                <a16:creationId xmlns:a16="http://schemas.microsoft.com/office/drawing/2014/main" id="{53A7E0C8-05EC-7546-801A-9C8FE99C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589" y="865400"/>
            <a:ext cx="5348873" cy="39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2078-AC69-4A47-8436-A8F63437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98431-D8B2-1043-9B60-68B151A4D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600"/>
              </a:spcAft>
              <a:defRPr/>
            </a:pPr>
            <a:r>
              <a:rPr lang="en-US" dirty="0"/>
              <a:t>“Garment-from-Body” formulation</a:t>
            </a:r>
            <a:r>
              <a:rPr lang="zh-CN" altLang="en-US" dirty="0"/>
              <a:t> </a:t>
            </a:r>
            <a:r>
              <a:rPr lang="en-US" dirty="0"/>
              <a:t>is better for dressing characters</a:t>
            </a:r>
          </a:p>
          <a:p>
            <a:pPr marL="285750" lvl="0" indent="-285750">
              <a:spcAft>
                <a:spcPts val="1600"/>
              </a:spcAft>
              <a:defRPr/>
            </a:pPr>
            <a:r>
              <a:rPr lang="en-US" dirty="0"/>
              <a:t>“Garment-from-Garment” is</a:t>
            </a:r>
            <a:r>
              <a:rPr lang="zh-CN" altLang="en-US" dirty="0"/>
              <a:t> </a:t>
            </a:r>
            <a:r>
              <a:rPr lang="en-US" dirty="0"/>
              <a:t>more suitable for reconstructing the garment only</a:t>
            </a:r>
          </a:p>
          <a:p>
            <a:pPr marL="285750" lvl="0" indent="-285750">
              <a:spcAft>
                <a:spcPts val="1600"/>
              </a:spcAft>
              <a:defRPr/>
            </a:pPr>
            <a:r>
              <a:rPr lang="en-US" dirty="0"/>
              <a:t>The multi-view architectures achieve superior performance</a:t>
            </a:r>
            <a:r>
              <a:rPr lang="zh-CN" altLang="en-US" dirty="0"/>
              <a:t> </a:t>
            </a:r>
            <a:r>
              <a:rPr lang="en-US" dirty="0"/>
              <a:t>in comparison to the single view models on both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9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artifacts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capturing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wrinkles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clothing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garment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vary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1">
                <a:solidFill>
                  <a:schemeClr val="dk2"/>
                </a:solidFill>
              </a:rPr>
              <a:t>Structure-from-motion-based techniques</a:t>
            </a:r>
            <a:endParaRPr lang="en-GB"/>
          </a:p>
          <a:p>
            <a:pPr marL="146050" lvl="0" indent="0">
              <a:lnSpc>
                <a:spcPct val="150000"/>
              </a:lnSpc>
              <a:buNone/>
            </a:pPr>
            <a:r>
              <a:rPr lang="en-GB"/>
              <a:t>modify and extend the standard </a:t>
            </a:r>
            <a:r>
              <a:rPr lang="en-GB" err="1"/>
              <a:t>SfM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n-US"/>
              <a:t>Structure from motion</a:t>
            </a:r>
            <a:r>
              <a:rPr lang="en-US" altLang="zh-CN" b="1"/>
              <a:t>)</a:t>
            </a:r>
            <a:r>
              <a:rPr lang="zh-CN" altLang="en-US" b="1"/>
              <a:t> </a:t>
            </a:r>
            <a:r>
              <a:rPr lang="en-GB"/>
              <a:t>setup to estimate the shape of the garment</a:t>
            </a:r>
          </a:p>
          <a:p>
            <a:pPr marL="146050" lvl="0" indent="0">
              <a:lnSpc>
                <a:spcPct val="150000"/>
              </a:lnSpc>
              <a:buNone/>
            </a:pPr>
            <a:endParaRPr lang="en-GB"/>
          </a:p>
          <a:p>
            <a:pPr marL="146050" lvl="0" indent="0">
              <a:lnSpc>
                <a:spcPct val="150000"/>
              </a:lnSpc>
              <a:buNone/>
            </a:pPr>
            <a:r>
              <a:rPr lang="en-GB">
                <a:solidFill>
                  <a:srgbClr val="FF0000"/>
                </a:solidFill>
              </a:rPr>
              <a:t>Rely on special markers depicted on the garment</a:t>
            </a:r>
          </a:p>
          <a:p>
            <a:pPr marL="146050" lvl="0" indent="0">
              <a:lnSpc>
                <a:spcPct val="150000"/>
              </a:lnSpc>
              <a:buNone/>
            </a:pPr>
            <a:r>
              <a:rPr lang="en-GB">
                <a:solidFill>
                  <a:srgbClr val="FF0000"/>
                </a:solidFill>
              </a:rPr>
              <a:t>Multi-view camera setup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</a:pPr>
            <a:r>
              <a:rPr lang="en-GB" dirty="0"/>
              <a:t>An end-to-end 3D garment shape estimation algorithm. The algorithm automatically extracts 3D shape from a single image captured with an </a:t>
            </a:r>
            <a:r>
              <a:rPr lang="en-GB" b="1" dirty="0"/>
              <a:t>uncontrolled setup</a:t>
            </a:r>
            <a:r>
              <a:rPr lang="en-GB" dirty="0"/>
              <a:t> that depicts a dynamic state of a garment at interactive rates</a:t>
            </a:r>
            <a:endParaRPr dirty="0"/>
          </a:p>
          <a:p>
            <a:pPr marL="285750" lvl="0" indent="-285750">
              <a:spcAft>
                <a:spcPts val="1600"/>
              </a:spcAft>
            </a:pPr>
            <a:r>
              <a:rPr lang="en-GB" dirty="0"/>
              <a:t>A regressor based on convolutional neural networks (CNN-s) combined with statistical priors and a specialized loss function for garment shape estimation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4"/>
            <a:ext cx="7688700" cy="255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1" dirty="0">
                <a:solidFill>
                  <a:schemeClr val="bg2"/>
                </a:solidFill>
              </a:rPr>
              <a:t>Shape-from-shading-based techniques</a:t>
            </a:r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dirty="0"/>
              <a:t>garment from a single image, utilizing statistical human body models and having the user outline the silhouette of the garment and set the body pose</a:t>
            </a:r>
            <a:endParaRPr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dirty="0"/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F0000"/>
                </a:solidFill>
              </a:rPr>
              <a:t>User-specified garment outlines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F0000"/>
                </a:solidFill>
              </a:rPr>
              <a:t>assuming symmetry in order to model the garment from the back as well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F0000"/>
                </a:solidFill>
              </a:rPr>
              <a:t>run-time in order of minutes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F0000"/>
                </a:solidFill>
              </a:rPr>
              <a:t>inability to handle self occlusions of the character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b="1" dirty="0">
                <a:solidFill>
                  <a:schemeClr val="bg2"/>
                </a:solidFill>
              </a:rPr>
              <a:t>Data-driven techniques</a:t>
            </a:r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GB" dirty="0"/>
              <a:t>the naked human body shape from images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dirty="0"/>
              <a:t>clothing as an “offset” from the naked body shape</a:t>
            </a:r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dirty="0"/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2"/>
                </a:solidFill>
              </a:rPr>
              <a:t>Estimate</a:t>
            </a:r>
            <a:r>
              <a:rPr lang="en-GB" b="1" dirty="0">
                <a:solidFill>
                  <a:schemeClr val="bg2"/>
                </a:solidFill>
              </a:rPr>
              <a:t> 3D garment shape from a single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GB" b="1" dirty="0">
                <a:solidFill>
                  <a:schemeClr val="bg2"/>
                </a:solidFill>
              </a:rPr>
              <a:t>image</a:t>
            </a:r>
          </a:p>
          <a:p>
            <a:pPr marL="146050" lv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assume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depth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know</a:t>
            </a:r>
          </a:p>
          <a:p>
            <a:pPr marL="146050" lv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restricted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mannequin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poses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given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cloth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panels</a:t>
            </a:r>
          </a:p>
          <a:p>
            <a:pPr marL="146050" lv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considerable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manual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interaction</a:t>
            </a:r>
          </a:p>
          <a:p>
            <a:pPr marL="146050" lv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F0000"/>
                </a:solidFill>
              </a:rPr>
              <a:t>map wrinkle patterns and segmented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garments to cloth parameters and materials through fitting</a:t>
            </a:r>
            <a:endParaRPr lang="en-GB" dirty="0"/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dirty="0"/>
          </a:p>
          <a:p>
            <a:pPr marL="1460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53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DeepGarment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9398B-6DDB-D74A-AD00-D1CD4AFA9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4"/>
            <a:ext cx="7856611" cy="2834089"/>
          </a:xfrm>
        </p:spPr>
        <p:txBody>
          <a:bodyPr/>
          <a:lstStyle/>
          <a:p>
            <a:pPr marL="14605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2"/>
                </a:solidFill>
              </a:rPr>
              <a:t>Data-driven technique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leveraging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deep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learning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technique</a:t>
            </a:r>
            <a:endParaRPr lang="en-GB" b="1" dirty="0">
              <a:solidFill>
                <a:schemeClr val="bg2"/>
              </a:solidFill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US" altLang="zh-CN" dirty="0"/>
              <a:t>Goal: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shape,</a:t>
            </a:r>
            <a:r>
              <a:rPr lang="zh-CN" altLang="en-US" dirty="0"/>
              <a:t> </a:t>
            </a:r>
            <a:r>
              <a:rPr lang="en-US" altLang="zh-CN" dirty="0"/>
              <a:t>possibly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plausible</a:t>
            </a:r>
            <a:r>
              <a:rPr lang="zh-CN" altLang="en-US" dirty="0"/>
              <a:t> </a:t>
            </a:r>
            <a:r>
              <a:rPr lang="en-US" altLang="zh-CN" dirty="0"/>
              <a:t>high-frequency</a:t>
            </a:r>
            <a:r>
              <a:rPr lang="zh-CN" altLang="en-US" dirty="0"/>
              <a:t> </a:t>
            </a:r>
            <a:r>
              <a:rPr lang="en-US" altLang="zh-CN" dirty="0"/>
              <a:t>deformations</a:t>
            </a:r>
            <a:r>
              <a:rPr lang="zh-CN" altLang="en-US" dirty="0"/>
              <a:t> </a:t>
            </a:r>
            <a:r>
              <a:rPr lang="en-US" altLang="zh-CN" dirty="0"/>
              <a:t>(such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wrinkles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folds)</a:t>
            </a:r>
            <a:endParaRPr lang="en-GB" dirty="0"/>
          </a:p>
          <a:p>
            <a:pPr marL="146050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bg2"/>
              </a:solidFill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Garment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Interpenetration Handling</a:t>
            </a:r>
          </a:p>
        </p:txBody>
      </p:sp>
    </p:spTree>
    <p:extLst>
      <p:ext uri="{BB962C8B-B14F-4D97-AF65-F5344CB8AC3E}">
        <p14:creationId xmlns:p14="http://schemas.microsoft.com/office/powerpoint/2010/main" val="69394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Generation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19841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Database: pairs of renderings and the corresponding 3D garment shapes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25" y="2433475"/>
            <a:ext cx="5910350" cy="20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Generation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1984150"/>
            <a:ext cx="7688700" cy="281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Human Model Creation 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picked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meshes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b="1" dirty="0">
                <a:solidFill>
                  <a:schemeClr val="bg2"/>
                </a:solidFill>
              </a:rPr>
              <a:t>Human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Model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Animation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skeletons</a:t>
            </a:r>
            <a:r>
              <a:rPr lang="zh-CN" altLang="en-US" dirty="0"/>
              <a:t> </a:t>
            </a:r>
            <a:r>
              <a:rPr lang="en-US" altLang="zh-CN" dirty="0"/>
              <a:t>extracted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  <a:r>
              <a:rPr lang="zh-CN" altLang="en-US" dirty="0"/>
              <a:t> </a:t>
            </a:r>
            <a:r>
              <a:rPr lang="en-US" altLang="zh-CN" dirty="0"/>
              <a:t>Attach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skeletons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shapes</a:t>
            </a:r>
            <a:r>
              <a:rPr lang="zh-CN" altLang="en-US" dirty="0"/>
              <a:t> </a:t>
            </a:r>
            <a:r>
              <a:rPr lang="en-US" dirty="0"/>
              <a:t>with an automatic method that computes skinning</a:t>
            </a:r>
            <a:r>
              <a:rPr lang="zh-CN" altLang="en-US" dirty="0"/>
              <a:t> </a:t>
            </a:r>
            <a:r>
              <a:rPr lang="en-US" dirty="0"/>
              <a:t>weights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Animate</a:t>
            </a:r>
            <a:r>
              <a:rPr lang="zh-CN" altLang="en-US" dirty="0"/>
              <a:t> 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Quaternion</a:t>
            </a:r>
            <a:r>
              <a:rPr lang="zh-CN" altLang="en-US" dirty="0"/>
              <a:t> </a:t>
            </a:r>
            <a:r>
              <a:rPr lang="en-US" altLang="zh-CN" dirty="0"/>
              <a:t>Skinning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Garment Design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Marvelous</a:t>
            </a:r>
            <a:r>
              <a:rPr lang="zh-CN" altLang="en-US" dirty="0"/>
              <a:t> </a:t>
            </a:r>
            <a:r>
              <a:rPr lang="en-US" altLang="zh-CN" dirty="0"/>
              <a:t>Designer</a:t>
            </a:r>
            <a:endParaRPr lang="en-US" dirty="0"/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Garment Simulation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GB" dirty="0" err="1"/>
              <a:t>ARCSim</a:t>
            </a:r>
            <a:r>
              <a:rPr lang="en-GB" dirty="0"/>
              <a:t> physically based simulation</a:t>
            </a:r>
            <a:endParaRPr lang="en-US" dirty="0"/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Rendering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2981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1706</Words>
  <Application>Microsoft Macintosh PowerPoint</Application>
  <PresentationFormat>On-screen Show (16:9)</PresentationFormat>
  <Paragraphs>173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Cambria Math</vt:lpstr>
      <vt:lpstr>Raleway</vt:lpstr>
      <vt:lpstr>Arial</vt:lpstr>
      <vt:lpstr>Lato</vt:lpstr>
      <vt:lpstr>Streamline</vt:lpstr>
      <vt:lpstr>DeepGarment 3D Garment Shape Estimation from a Single Image</vt:lpstr>
      <vt:lpstr>Problem:</vt:lpstr>
      <vt:lpstr>Related Work</vt:lpstr>
      <vt:lpstr>Related Work</vt:lpstr>
      <vt:lpstr>Related Work</vt:lpstr>
      <vt:lpstr>Related Work</vt:lpstr>
      <vt:lpstr>DeepGarment</vt:lpstr>
      <vt:lpstr>Data Generation</vt:lpstr>
      <vt:lpstr>Data Generation</vt:lpstr>
      <vt:lpstr>3D Garment Shape  Reconstruction with CNN </vt:lpstr>
      <vt:lpstr>Mesh Deformation Representation</vt:lpstr>
      <vt:lpstr>Segmentation</vt:lpstr>
      <vt:lpstr>Single-View Architecture</vt:lpstr>
      <vt:lpstr>Two-View Architecture</vt:lpstr>
      <vt:lpstr>Two-View Architecture</vt:lpstr>
      <vt:lpstr>Loss Layer</vt:lpstr>
      <vt:lpstr>Loss Layer</vt:lpstr>
      <vt:lpstr>Loss Layer</vt:lpstr>
      <vt:lpstr>Interpenetration Handling</vt:lpstr>
      <vt:lpstr>Interpenetration Handling</vt:lpstr>
      <vt:lpstr>Interpenetration Handling</vt:lpstr>
      <vt:lpstr>Interpenetration Handling</vt:lpstr>
      <vt:lpstr>Results</vt:lpstr>
      <vt:lpstr>Results</vt:lpstr>
      <vt:lpstr>Results</vt:lpstr>
      <vt:lpstr>Results</vt:lpstr>
      <vt:lpstr>Results</vt:lpstr>
      <vt:lpstr>Conclusions</vt:lpstr>
      <vt:lpstr>Limitations</vt:lpstr>
      <vt:lpstr>Contributions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DeepGarment 3D Garment Shape Estimation from a Single Image</dc:title>
  <cp:lastModifiedBy>Microsoft Office User</cp:lastModifiedBy>
  <cp:revision>22</cp:revision>
  <dcterms:modified xsi:type="dcterms:W3CDTF">2018-10-29T21:04:39Z</dcterms:modified>
</cp:coreProperties>
</file>